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Canva Sans Bold" panose="020B0604020202020204" charset="0"/>
      <p:regular r:id="rId31"/>
    </p:embeddedFont>
    <p:embeddedFont>
      <p:font typeface="Montserrat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02803" y="4314928"/>
            <a:ext cx="3785197" cy="3785197"/>
          </a:xfrm>
          <a:custGeom>
            <a:avLst/>
            <a:gdLst/>
            <a:ahLst/>
            <a:cxnLst/>
            <a:rect l="l" t="t" r="r" b="b"/>
            <a:pathLst>
              <a:path w="3785197" h="3785197">
                <a:moveTo>
                  <a:pt x="0" y="0"/>
                </a:moveTo>
                <a:lnTo>
                  <a:pt x="3785197" y="0"/>
                </a:lnTo>
                <a:lnTo>
                  <a:pt x="3785197" y="3785198"/>
                </a:lnTo>
                <a:lnTo>
                  <a:pt x="0" y="3785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67616" y="1235948"/>
            <a:ext cx="9305643" cy="9232733"/>
          </a:xfrm>
          <a:custGeom>
            <a:avLst/>
            <a:gdLst/>
            <a:ahLst/>
            <a:cxnLst/>
            <a:rect l="l" t="t" r="r" b="b"/>
            <a:pathLst>
              <a:path w="9305643" h="9232733">
                <a:moveTo>
                  <a:pt x="0" y="0"/>
                </a:moveTo>
                <a:lnTo>
                  <a:pt x="9305643" y="0"/>
                </a:lnTo>
                <a:lnTo>
                  <a:pt x="9305643" y="9232733"/>
                </a:lnTo>
                <a:lnTo>
                  <a:pt x="0" y="9232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r="-16999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803260" y="37749"/>
            <a:ext cx="2681481" cy="2895820"/>
            <a:chOff x="0" y="0"/>
            <a:chExt cx="3575308" cy="3861094"/>
          </a:xfrm>
        </p:grpSpPr>
        <p:sp>
          <p:nvSpPr>
            <p:cNvPr id="5" name="Freeform 5"/>
            <p:cNvSpPr/>
            <p:nvPr/>
          </p:nvSpPr>
          <p:spPr>
            <a:xfrm>
              <a:off x="796812" y="0"/>
              <a:ext cx="2367155" cy="2412929"/>
            </a:xfrm>
            <a:custGeom>
              <a:avLst/>
              <a:gdLst/>
              <a:ahLst/>
              <a:cxnLst/>
              <a:rect l="l" t="t" r="r" b="b"/>
              <a:pathLst>
                <a:path w="2367155" h="2412929">
                  <a:moveTo>
                    <a:pt x="0" y="0"/>
                  </a:moveTo>
                  <a:lnTo>
                    <a:pt x="2367155" y="0"/>
                  </a:lnTo>
                  <a:lnTo>
                    <a:pt x="2367155" y="2412929"/>
                  </a:lnTo>
                  <a:lnTo>
                    <a:pt x="0" y="2412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77393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2043085"/>
              <a:ext cx="3575308" cy="1818008"/>
            </a:xfrm>
            <a:custGeom>
              <a:avLst/>
              <a:gdLst/>
              <a:ahLst/>
              <a:cxnLst/>
              <a:rect l="l" t="t" r="r" b="b"/>
              <a:pathLst>
                <a:path w="3575308" h="1818008">
                  <a:moveTo>
                    <a:pt x="0" y="0"/>
                  </a:moveTo>
                  <a:lnTo>
                    <a:pt x="3575308" y="0"/>
                  </a:lnTo>
                  <a:lnTo>
                    <a:pt x="3575308" y="1818009"/>
                  </a:lnTo>
                  <a:lnTo>
                    <a:pt x="0" y="1818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9462" t="-11569" r="-4215" b="-1394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348554" y="4437393"/>
            <a:ext cx="3540268" cy="3540268"/>
          </a:xfrm>
          <a:custGeom>
            <a:avLst/>
            <a:gdLst/>
            <a:ahLst/>
            <a:cxnLst/>
            <a:rect l="l" t="t" r="r" b="b"/>
            <a:pathLst>
              <a:path w="3540268" h="3540268">
                <a:moveTo>
                  <a:pt x="0" y="0"/>
                </a:moveTo>
                <a:lnTo>
                  <a:pt x="3540267" y="0"/>
                </a:lnTo>
                <a:lnTo>
                  <a:pt x="3540267" y="3540268"/>
                </a:lnTo>
                <a:lnTo>
                  <a:pt x="0" y="3540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96940" y="3219319"/>
            <a:ext cx="15383224" cy="1572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733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Telecom Customer Churn Prediction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92284" y="5033165"/>
            <a:ext cx="6503432" cy="158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Presented by: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Name: Sandip Ramcharit Verma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PRN: 20240804044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07458" y="7122797"/>
            <a:ext cx="4673084" cy="1065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Dr. Jagadish S Jakati 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Guide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6214" y="8225943"/>
            <a:ext cx="5644175" cy="101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Dr. Swapnil Waghmare 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Coordinator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22853" y="8225943"/>
            <a:ext cx="5100812" cy="101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Dr. Maheshwari Biradar 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HOD, BCA&amp;MCA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3396" y="2134004"/>
            <a:ext cx="10194278" cy="6970338"/>
          </a:xfrm>
          <a:custGeom>
            <a:avLst/>
            <a:gdLst/>
            <a:ahLst/>
            <a:cxnLst/>
            <a:rect l="l" t="t" r="r" b="b"/>
            <a:pathLst>
              <a:path w="10194278" h="6970338">
                <a:moveTo>
                  <a:pt x="0" y="0"/>
                </a:moveTo>
                <a:lnTo>
                  <a:pt x="10194278" y="0"/>
                </a:lnTo>
                <a:lnTo>
                  <a:pt x="10194278" y="6970338"/>
                </a:lnTo>
                <a:lnTo>
                  <a:pt x="0" y="6970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668000" y="1181100"/>
            <a:ext cx="7171378" cy="863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3"/>
              </a:lnSpc>
            </a:pPr>
            <a:r>
              <a:rPr lang="en-US" sz="2552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Gender: </a:t>
            </a:r>
          </a:p>
          <a:p>
            <a:pPr marL="443072" lvl="1" indent="-221536" algn="l">
              <a:lnSpc>
                <a:spcPts val="2873"/>
              </a:lnSpc>
              <a:buFont typeface="Arial"/>
              <a:buChar char="•"/>
            </a:pPr>
            <a:r>
              <a:rPr lang="en-US" sz="2052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Churn count is equal for males and females, indicating no relation between gender and customer churn.</a:t>
            </a:r>
          </a:p>
          <a:p>
            <a:pPr algn="l">
              <a:lnSpc>
                <a:spcPts val="2873"/>
              </a:lnSpc>
            </a:pPr>
            <a:endParaRPr lang="en-US" sz="2052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573"/>
              </a:lnSpc>
            </a:pPr>
            <a:r>
              <a:rPr lang="en-US" sz="2552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Senior Citizens: </a:t>
            </a:r>
          </a:p>
          <a:p>
            <a:pPr marL="443072" lvl="1" indent="-221536" algn="l">
              <a:lnSpc>
                <a:spcPts val="2873"/>
              </a:lnSpc>
              <a:buFont typeface="Arial"/>
              <a:buChar char="•"/>
            </a:pPr>
            <a:r>
              <a:rPr lang="en-US" sz="2052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Have lower churn rates compared to non-senior citizens, possibly due to their Unwillingness to switch companies.</a:t>
            </a:r>
          </a:p>
          <a:p>
            <a:pPr algn="l">
              <a:lnSpc>
                <a:spcPts val="3573"/>
              </a:lnSpc>
            </a:pPr>
            <a:endParaRPr lang="en-US" sz="2052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573"/>
              </a:lnSpc>
            </a:pPr>
            <a:r>
              <a:rPr lang="en-US" sz="2552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 Partners: </a:t>
            </a:r>
          </a:p>
          <a:p>
            <a:pPr marL="443072" lvl="1" indent="-221536" algn="l">
              <a:lnSpc>
                <a:spcPts val="2873"/>
              </a:lnSpc>
              <a:buFont typeface="Arial"/>
              <a:buChar char="•"/>
            </a:pPr>
            <a:r>
              <a:rPr lang="en-US" sz="2052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Customers without partners show higher churn rates compared to those with partners.</a:t>
            </a:r>
          </a:p>
          <a:p>
            <a:pPr algn="l">
              <a:lnSpc>
                <a:spcPts val="3573"/>
              </a:lnSpc>
            </a:pPr>
            <a:endParaRPr lang="en-US" sz="2052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573"/>
              </a:lnSpc>
            </a:pPr>
            <a:r>
              <a:rPr lang="en-US" sz="2552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 Dependents: </a:t>
            </a:r>
          </a:p>
          <a:p>
            <a:pPr marL="443072" lvl="1" indent="-221536" algn="l">
              <a:lnSpc>
                <a:spcPts val="2873"/>
              </a:lnSpc>
              <a:buFont typeface="Arial"/>
              <a:buChar char="•"/>
            </a:pPr>
            <a:r>
              <a:rPr lang="en-US" sz="2052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Customers without dependents also have higher churn rates than those with dependents.</a:t>
            </a:r>
          </a:p>
          <a:p>
            <a:pPr algn="l">
              <a:lnSpc>
                <a:spcPts val="3573"/>
              </a:lnSpc>
            </a:pPr>
            <a:endParaRPr lang="en-US" sz="2052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573"/>
              </a:lnSpc>
            </a:pPr>
            <a:r>
              <a:rPr lang="en-US" sz="2552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Conclusion: </a:t>
            </a:r>
          </a:p>
          <a:p>
            <a:pPr marL="443072" lvl="1" indent="-221536" algn="l">
              <a:lnSpc>
                <a:spcPts val="2873"/>
              </a:lnSpc>
              <a:buFont typeface="Arial"/>
              <a:buChar char="•"/>
            </a:pPr>
            <a:r>
              <a:rPr lang="en-US" sz="2052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Single customers with no partners or dependents are more likely to churn, while senior citizens are less likely to leave.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62515"/>
            <a:ext cx="16230600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 Demographics and Churn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6463" y="1194521"/>
            <a:ext cx="8937113" cy="8881256"/>
          </a:xfrm>
          <a:custGeom>
            <a:avLst/>
            <a:gdLst/>
            <a:ahLst/>
            <a:cxnLst/>
            <a:rect l="l" t="t" r="r" b="b"/>
            <a:pathLst>
              <a:path w="8937113" h="8881256">
                <a:moveTo>
                  <a:pt x="0" y="0"/>
                </a:moveTo>
                <a:lnTo>
                  <a:pt x="8937114" y="0"/>
                </a:lnTo>
                <a:lnTo>
                  <a:pt x="8937114" y="8881257"/>
                </a:lnTo>
                <a:lnTo>
                  <a:pt x="0" y="8881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15028"/>
            <a:ext cx="16230600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Services and Churn: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29800" y="1866900"/>
            <a:ext cx="7821967" cy="6997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1"/>
              </a:lnSpc>
            </a:pPr>
            <a:r>
              <a:rPr lang="en-US" sz="2593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Phone and Internet Services: </a:t>
            </a:r>
          </a:p>
          <a:p>
            <a:pPr marL="473608" lvl="1" indent="-236804" algn="l">
              <a:lnSpc>
                <a:spcPts val="3071"/>
              </a:lnSpc>
              <a:buFont typeface="Arial"/>
              <a:buChar char="•"/>
            </a:pPr>
            <a:r>
              <a:rPr lang="en-US" sz="2193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 relation between churn and service opted, but churn is higher for customers with multiple lines.</a:t>
            </a:r>
          </a:p>
          <a:p>
            <a:pPr algn="l">
              <a:lnSpc>
                <a:spcPts val="3631"/>
              </a:lnSpc>
            </a:pPr>
            <a:endParaRPr lang="en-US" sz="2193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631"/>
              </a:lnSpc>
            </a:pPr>
            <a:r>
              <a:rPr lang="en-US" sz="2593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Online Backup and Device Protection: </a:t>
            </a:r>
          </a:p>
          <a:p>
            <a:pPr marL="473608" lvl="1" indent="-236804" algn="l">
              <a:lnSpc>
                <a:spcPts val="3071"/>
              </a:lnSpc>
              <a:buFont typeface="Arial"/>
              <a:buChar char="•"/>
            </a:pPr>
            <a:r>
              <a:rPr lang="en-US" sz="2193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Higher churn count for customers who haven’t opted for these services.</a:t>
            </a:r>
          </a:p>
          <a:p>
            <a:pPr algn="l">
              <a:lnSpc>
                <a:spcPts val="3631"/>
              </a:lnSpc>
            </a:pPr>
            <a:endParaRPr lang="en-US" sz="2193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631"/>
              </a:lnSpc>
            </a:pPr>
            <a:r>
              <a:rPr lang="en-US" sz="2593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Streaming Services: </a:t>
            </a:r>
          </a:p>
          <a:p>
            <a:pPr marL="473608" lvl="1" indent="-236804" algn="l">
              <a:lnSpc>
                <a:spcPts val="3071"/>
              </a:lnSpc>
              <a:buFont typeface="Arial"/>
              <a:buChar char="•"/>
            </a:pPr>
            <a:r>
              <a:rPr lang="en-US" sz="2193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Customers with streaming services have lower churn rates.</a:t>
            </a:r>
          </a:p>
          <a:p>
            <a:pPr algn="l">
              <a:lnSpc>
                <a:spcPts val="3631"/>
              </a:lnSpc>
            </a:pPr>
            <a:endParaRPr lang="en-US" sz="2193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631"/>
              </a:lnSpc>
            </a:pPr>
            <a:r>
              <a:rPr lang="en-US" sz="2593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Conclusion: </a:t>
            </a:r>
          </a:p>
          <a:p>
            <a:pPr marL="473608" lvl="1" indent="-236804" algn="l">
              <a:lnSpc>
                <a:spcPts val="3071"/>
              </a:lnSpc>
              <a:buFont typeface="Arial"/>
              <a:buChar char="•"/>
            </a:pPr>
            <a:r>
              <a:rPr lang="en-US" sz="2193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 churn is influenced by multiple lines, Internet Service, Online Security, Online Backup, Device Protection, Tech Support and Streaming Services.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26559" y="708407"/>
            <a:ext cx="12509953" cy="6724100"/>
          </a:xfrm>
          <a:custGeom>
            <a:avLst/>
            <a:gdLst/>
            <a:ahLst/>
            <a:cxnLst/>
            <a:rect l="l" t="t" r="r" b="b"/>
            <a:pathLst>
              <a:path w="12509953" h="6724100">
                <a:moveTo>
                  <a:pt x="0" y="0"/>
                </a:moveTo>
                <a:lnTo>
                  <a:pt x="12509953" y="0"/>
                </a:lnTo>
                <a:lnTo>
                  <a:pt x="12509953" y="6724100"/>
                </a:lnTo>
                <a:lnTo>
                  <a:pt x="0" y="6724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1983"/>
            <a:ext cx="16230600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Tenure/Contract and Churn: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1885" y="7480418"/>
            <a:ext cx="17259300" cy="2408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Tenure and Churn: </a:t>
            </a:r>
          </a:p>
          <a:p>
            <a:pPr marL="453565" lvl="1" indent="-226782" algn="l">
              <a:lnSpc>
                <a:spcPts val="2941"/>
              </a:lnSpc>
              <a:buFont typeface="Arial"/>
              <a:buChar char="•"/>
            </a:pPr>
            <a:r>
              <a:rPr lang="en-US" sz="21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Customers with shorter tenure (less than 5 months) have higher churn count. Churn decreases as tenure increases.</a:t>
            </a:r>
          </a:p>
          <a:p>
            <a:pPr algn="l">
              <a:lnSpc>
                <a:spcPts val="3501"/>
              </a:lnSpc>
            </a:pPr>
            <a:r>
              <a:rPr lang="en-US" sz="25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Contract and Churn: </a:t>
            </a:r>
          </a:p>
          <a:p>
            <a:pPr marL="453566" lvl="1" indent="-226783" algn="l">
              <a:lnSpc>
                <a:spcPts val="2941"/>
              </a:lnSpc>
              <a:buFont typeface="Arial"/>
              <a:buChar char="•"/>
            </a:pPr>
            <a:r>
              <a:rPr lang="en-US" sz="21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Customers with month-to-month contracts have higher churn rates compared to those with one or two-year contracts.</a:t>
            </a:r>
          </a:p>
          <a:p>
            <a:pPr algn="l">
              <a:lnSpc>
                <a:spcPts val="3501"/>
              </a:lnSpc>
            </a:pPr>
            <a:r>
              <a:rPr lang="en-US" sz="25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Conclusion: </a:t>
            </a:r>
          </a:p>
          <a:p>
            <a:pPr marL="453566" lvl="1" indent="-226783" algn="l">
              <a:lnSpc>
                <a:spcPts val="2941"/>
              </a:lnSpc>
              <a:buFont typeface="Arial"/>
              <a:buChar char="•"/>
            </a:pPr>
            <a:r>
              <a:rPr lang="en-US" sz="21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Longer contracts and extended tenure correlate with lower churn rates.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" y="1711946"/>
            <a:ext cx="10692928" cy="7271191"/>
          </a:xfrm>
          <a:custGeom>
            <a:avLst/>
            <a:gdLst/>
            <a:ahLst/>
            <a:cxnLst/>
            <a:rect l="l" t="t" r="r" b="b"/>
            <a:pathLst>
              <a:path w="10692928" h="7271191">
                <a:moveTo>
                  <a:pt x="0" y="0"/>
                </a:moveTo>
                <a:lnTo>
                  <a:pt x="10692928" y="0"/>
                </a:lnTo>
                <a:lnTo>
                  <a:pt x="10692928" y="7271191"/>
                </a:lnTo>
                <a:lnTo>
                  <a:pt x="0" y="7271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196187"/>
            <a:ext cx="16230600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Billing/Charges and Churn: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25200" y="2062696"/>
            <a:ext cx="6791433" cy="656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1"/>
              </a:lnSpc>
            </a:pPr>
            <a:r>
              <a:rPr lang="en-US" sz="25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Billing and Payment Method: </a:t>
            </a:r>
          </a:p>
          <a:p>
            <a:pPr marL="475154" lvl="1" indent="-237577" algn="l">
              <a:lnSpc>
                <a:spcPts val="3081"/>
              </a:lnSpc>
              <a:buFont typeface="Arial"/>
              <a:buChar char="•"/>
            </a:pPr>
            <a:r>
              <a:rPr lang="en-US" sz="22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 significant relation with customer churn.</a:t>
            </a:r>
          </a:p>
          <a:p>
            <a:pPr algn="l">
              <a:lnSpc>
                <a:spcPts val="3501"/>
              </a:lnSpc>
            </a:pPr>
            <a:endParaRPr lang="en-US" sz="2200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501"/>
              </a:lnSpc>
            </a:pPr>
            <a:r>
              <a:rPr lang="en-US" sz="25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Monthly Charges: </a:t>
            </a:r>
          </a:p>
          <a:p>
            <a:pPr marL="475156" lvl="1" indent="-237578" algn="l">
              <a:lnSpc>
                <a:spcPts val="3081"/>
              </a:lnSpc>
              <a:buFont typeface="Arial"/>
              <a:buChar char="•"/>
            </a:pPr>
            <a:r>
              <a:rPr lang="en-US" sz="22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Customers with higher monthly charges show higher churn count.</a:t>
            </a:r>
          </a:p>
          <a:p>
            <a:pPr algn="l">
              <a:lnSpc>
                <a:spcPts val="3501"/>
              </a:lnSpc>
            </a:pPr>
            <a:endParaRPr lang="en-US" sz="2200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501"/>
              </a:lnSpc>
            </a:pPr>
            <a:r>
              <a:rPr lang="en-US" sz="25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 Charges: </a:t>
            </a:r>
          </a:p>
          <a:p>
            <a:pPr marL="475156" lvl="1" indent="-237578" algn="l">
              <a:lnSpc>
                <a:spcPts val="3081"/>
              </a:lnSpc>
              <a:buFont typeface="Arial"/>
              <a:buChar char="•"/>
            </a:pPr>
            <a:r>
              <a:rPr lang="en-US" sz="22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Higher total charges correlate with lower churn count, likely due to long tenure or extensive service use.</a:t>
            </a:r>
          </a:p>
          <a:p>
            <a:pPr algn="l">
              <a:lnSpc>
                <a:spcPts val="3501"/>
              </a:lnSpc>
            </a:pPr>
            <a:endParaRPr lang="en-US" sz="2200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501"/>
              </a:lnSpc>
            </a:pPr>
            <a:r>
              <a:rPr lang="en-US" sz="25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Recommendation: </a:t>
            </a:r>
          </a:p>
          <a:p>
            <a:pPr marL="475156" lvl="1" indent="-237578" algn="l">
              <a:lnSpc>
                <a:spcPts val="3081"/>
              </a:lnSpc>
              <a:buFont typeface="Arial"/>
              <a:buChar char="•"/>
            </a:pPr>
            <a:r>
              <a:rPr lang="en-US" sz="22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Lower monthly charges to reduce customer churn effectively.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1439" y="754458"/>
            <a:ext cx="14685122" cy="6643515"/>
          </a:xfrm>
          <a:custGeom>
            <a:avLst/>
            <a:gdLst/>
            <a:ahLst/>
            <a:cxnLst/>
            <a:rect l="l" t="t" r="r" b="b"/>
            <a:pathLst>
              <a:path w="14685122" h="6643515">
                <a:moveTo>
                  <a:pt x="0" y="0"/>
                </a:moveTo>
                <a:lnTo>
                  <a:pt x="14685122" y="0"/>
                </a:lnTo>
                <a:lnTo>
                  <a:pt x="14685122" y="6643515"/>
                </a:lnTo>
                <a:lnTo>
                  <a:pt x="0" y="6643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73" b="-21574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2974" y="7440314"/>
            <a:ext cx="15875800" cy="264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3"/>
              </a:lnSpc>
            </a:pPr>
            <a:r>
              <a:rPr lang="en-US" sz="2552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 Churn Rate: </a:t>
            </a:r>
          </a:p>
          <a:p>
            <a:pPr marL="464662" lvl="1" indent="-232331" algn="l">
              <a:lnSpc>
                <a:spcPts val="3013"/>
              </a:lnSpc>
              <a:buFont typeface="Arial"/>
              <a:buChar char="•"/>
            </a:pPr>
            <a:r>
              <a:rPr lang="en-US" sz="2152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Customers with shorter tenure and higher monthly charges show a higher churn rate (visible as more orange points in the scatter plot).</a:t>
            </a:r>
          </a:p>
          <a:p>
            <a:pPr algn="l">
              <a:lnSpc>
                <a:spcPts val="1893"/>
              </a:lnSpc>
            </a:pPr>
            <a:endParaRPr lang="en-US" sz="2152" b="1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573"/>
              </a:lnSpc>
            </a:pPr>
            <a:r>
              <a:rPr lang="en-US" sz="2552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Low Churn Rate: </a:t>
            </a:r>
          </a:p>
          <a:p>
            <a:pPr marL="464662" lvl="1" indent="-232331" algn="l">
              <a:lnSpc>
                <a:spcPts val="3013"/>
              </a:lnSpc>
              <a:buFont typeface="Arial"/>
              <a:buChar char="•"/>
            </a:pPr>
            <a:r>
              <a:rPr lang="en-US" sz="2152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Customers with longer tenure and lower monthly charges exhibit a lower churn rate, suggesting they are more likely to remain with the company.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40109"/>
            <a:ext cx="16230600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Tenure Vs. Monthly Charges by Churn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0117" y="821870"/>
            <a:ext cx="13707766" cy="6492902"/>
          </a:xfrm>
          <a:custGeom>
            <a:avLst/>
            <a:gdLst/>
            <a:ahLst/>
            <a:cxnLst/>
            <a:rect l="l" t="t" r="r" b="b"/>
            <a:pathLst>
              <a:path w="13707766" h="6492902">
                <a:moveTo>
                  <a:pt x="0" y="0"/>
                </a:moveTo>
                <a:lnTo>
                  <a:pt x="13707766" y="0"/>
                </a:lnTo>
                <a:lnTo>
                  <a:pt x="13707766" y="6492903"/>
                </a:lnTo>
                <a:lnTo>
                  <a:pt x="0" y="6492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24" t="-20675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77346"/>
            <a:ext cx="16230600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 Charges vs. Monthly Charges by Churn: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1744" y="7326103"/>
            <a:ext cx="15723618" cy="278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 Monthly Charges: </a:t>
            </a:r>
          </a:p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Customers with high monthly charges have a higher churn rate.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 Total Charges: </a:t>
            </a:r>
          </a:p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Customers with high total charges, likely due to long tenure, have lower churn rates.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Conclusion: </a:t>
            </a:r>
          </a:p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Long-term customers with high total charges are more loyal, while new customers with high monthly charges are at greater risk of leaving.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599" y="6251063"/>
            <a:ext cx="3370701" cy="3370701"/>
          </a:xfrm>
          <a:custGeom>
            <a:avLst/>
            <a:gdLst/>
            <a:ahLst/>
            <a:cxnLst/>
            <a:rect l="l" t="t" r="r" b="b"/>
            <a:pathLst>
              <a:path w="3370701" h="3370701">
                <a:moveTo>
                  <a:pt x="0" y="0"/>
                </a:moveTo>
                <a:lnTo>
                  <a:pt x="3370701" y="0"/>
                </a:lnTo>
                <a:lnTo>
                  <a:pt x="3370701" y="3370701"/>
                </a:lnTo>
                <a:lnTo>
                  <a:pt x="0" y="3370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30872" y="981075"/>
            <a:ext cx="16626256" cy="879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9"/>
              </a:lnSpc>
            </a:pPr>
            <a:r>
              <a:rPr lang="en-US" sz="28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Balancing the Data:</a:t>
            </a:r>
          </a:p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Churn </a:t>
            </a:r>
          </a:p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0    5153 </a:t>
            </a:r>
          </a:p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1     1857</a:t>
            </a:r>
          </a:p>
          <a:p>
            <a:pPr marL="453392" lvl="1" indent="-226696" algn="just">
              <a:lnSpc>
                <a:spcPts val="2940"/>
              </a:lnSpc>
              <a:buFont typeface="Arial"/>
              <a:buChar char="•"/>
            </a:pPr>
            <a:r>
              <a:rPr lang="en-US" sz="21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Used SMOTE (Synthetic Minority Over-sampling Technique) to balance the dataset so the model learns better.</a:t>
            </a:r>
          </a:p>
          <a:p>
            <a:pPr algn="just">
              <a:lnSpc>
                <a:spcPts val="3499"/>
              </a:lnSpc>
            </a:pPr>
            <a:endParaRPr lang="en-US" sz="2100" b="1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4059"/>
              </a:lnSpc>
            </a:pPr>
            <a:r>
              <a:rPr lang="en-US" sz="28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Machine Learning Models Used: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Decision Tree Classifier:</a:t>
            </a:r>
          </a:p>
          <a:p>
            <a:pPr marL="906783" lvl="2" indent="-302261" algn="just">
              <a:lnSpc>
                <a:spcPts val="2940"/>
              </a:lnSpc>
              <a:buFont typeface="Arial"/>
              <a:buChar char="⚬"/>
            </a:pPr>
            <a:r>
              <a:rPr lang="en-US" sz="21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Splits the data into branches based on customer details.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 Classifier:</a:t>
            </a:r>
          </a:p>
          <a:p>
            <a:pPr marL="906783" lvl="2" indent="-302261" algn="just">
              <a:lnSpc>
                <a:spcPts val="2940"/>
              </a:lnSpc>
              <a:buFont typeface="Arial"/>
              <a:buChar char="⚬"/>
            </a:pPr>
            <a:r>
              <a:rPr lang="en-US" sz="21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Uses multiple decision trees to improve accuracy.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K-Nearest Neighbors (KNN) Classifier:</a:t>
            </a:r>
          </a:p>
          <a:p>
            <a:pPr marL="906783" lvl="2" indent="-302261" algn="just">
              <a:lnSpc>
                <a:spcPts val="2940"/>
              </a:lnSpc>
              <a:buFont typeface="Arial"/>
              <a:buChar char="⚬"/>
            </a:pPr>
            <a:r>
              <a:rPr lang="en-US" sz="21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distance-based algorithm that predicts churn by finding similar customers in the dataset.</a:t>
            </a:r>
          </a:p>
          <a:p>
            <a:pPr marL="453392" lvl="1" indent="-226696" algn="just">
              <a:lnSpc>
                <a:spcPts val="2940"/>
              </a:lnSpc>
              <a:buFont typeface="Arial"/>
              <a:buChar char="•"/>
            </a:pPr>
            <a:r>
              <a:rPr lang="en-US" sz="21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Logistic Regression Classifier</a:t>
            </a:r>
          </a:p>
          <a:p>
            <a:pPr marL="906783" lvl="2" indent="-302261" algn="just">
              <a:lnSpc>
                <a:spcPts val="2940"/>
              </a:lnSpc>
              <a:buFont typeface="Arial"/>
              <a:buChar char="⚬"/>
            </a:pPr>
            <a:r>
              <a:rPr lang="en-US" sz="21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Probabilistic model for binary classification.</a:t>
            </a:r>
          </a:p>
          <a:p>
            <a:pPr marL="453392" lvl="1" indent="-226696" algn="just">
              <a:lnSpc>
                <a:spcPts val="2940"/>
              </a:lnSpc>
              <a:buFont typeface="Arial"/>
              <a:buChar char="•"/>
            </a:pPr>
            <a:r>
              <a:rPr lang="en-US" sz="21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Support Vector Machine (SVM) Classifier</a:t>
            </a:r>
          </a:p>
          <a:p>
            <a:pPr marL="906783" lvl="2" indent="-302261" algn="just">
              <a:lnSpc>
                <a:spcPts val="2940"/>
              </a:lnSpc>
              <a:buFont typeface="Arial"/>
              <a:buChar char="⚬"/>
            </a:pPr>
            <a:r>
              <a:rPr lang="en-US" sz="21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Finds the optimal hyperplane to separate churn vs non-churn.</a:t>
            </a:r>
          </a:p>
          <a:p>
            <a:pPr marL="453392" lvl="1" indent="-226696" algn="just">
              <a:lnSpc>
                <a:spcPts val="2940"/>
              </a:lnSpc>
              <a:buFont typeface="Arial"/>
              <a:buChar char="•"/>
            </a:pPr>
            <a:r>
              <a:rPr lang="en-US" sz="21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XGBoost Classifier</a:t>
            </a:r>
          </a:p>
          <a:p>
            <a:pPr marL="906783" lvl="2" indent="-302261" algn="just">
              <a:lnSpc>
                <a:spcPts val="2940"/>
              </a:lnSpc>
              <a:buFont typeface="Arial"/>
              <a:buChar char="⚬"/>
            </a:pPr>
            <a:r>
              <a:rPr lang="en-US" sz="21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Gradient boosting algorithm. Highly accurate and efficient for large datasets.</a:t>
            </a:r>
          </a:p>
          <a:p>
            <a:pPr algn="just">
              <a:lnSpc>
                <a:spcPts val="2940"/>
              </a:lnSpc>
            </a:pPr>
            <a:endParaRPr lang="en-US" sz="2100" b="1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4059"/>
              </a:lnSpc>
            </a:pPr>
            <a:r>
              <a:rPr lang="en-US" sz="28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Hyperparameter Tuning:</a:t>
            </a:r>
          </a:p>
          <a:p>
            <a:pPr marL="453392" lvl="1" indent="-226696" algn="just">
              <a:lnSpc>
                <a:spcPts val="2940"/>
              </a:lnSpc>
              <a:buFont typeface="Arial"/>
              <a:buChar char="•"/>
            </a:pPr>
            <a:r>
              <a:rPr lang="en-US" sz="21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Applied GridSearchCV to find the best parameters for each model, improving performance.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50969" y="198793"/>
            <a:ext cx="8186062" cy="82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733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Building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2075249"/>
          <a:ext cx="16230600" cy="6787394"/>
        </p:xfrm>
        <a:graphic>
          <a:graphicData uri="http://schemas.openxmlformats.org/drawingml/2006/table">
            <a:tbl>
              <a:tblPr/>
              <a:tblGrid>
                <a:gridCol w="541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52180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1">
                          <a:solidFill>
                            <a:srgbClr val="24096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Model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1">
                          <a:solidFill>
                            <a:srgbClr val="24096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Train Accuracy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1">
                          <a:solidFill>
                            <a:srgbClr val="24096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Test Accuracy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85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Decision Tree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83.48%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76.89%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5671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Random Forest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87.44%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78.53%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567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K-Nearest Neighbors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89.17%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75.18%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5671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Logistic Regression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80.31%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77.38%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5671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Support Vector Machine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83.28%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77.88%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5671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XGBoost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87.26%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77.81%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4561110" y="198793"/>
            <a:ext cx="9165780" cy="82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733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Evaluation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410687"/>
            <a:ext cx="9165780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5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Performance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9719" y="760695"/>
            <a:ext cx="15428563" cy="9372852"/>
          </a:xfrm>
          <a:custGeom>
            <a:avLst/>
            <a:gdLst/>
            <a:ahLst/>
            <a:cxnLst/>
            <a:rect l="l" t="t" r="r" b="b"/>
            <a:pathLst>
              <a:path w="15428563" h="9372852">
                <a:moveTo>
                  <a:pt x="0" y="0"/>
                </a:moveTo>
                <a:lnTo>
                  <a:pt x="15428562" y="0"/>
                </a:lnTo>
                <a:lnTo>
                  <a:pt x="15428562" y="9372852"/>
                </a:lnTo>
                <a:lnTo>
                  <a:pt x="0" y="9372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01662" y="354295"/>
            <a:ext cx="9165780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5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Confusion Matrix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971326" y="5002172"/>
            <a:ext cx="1429719" cy="85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464" b="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0   1031 </a:t>
            </a:r>
          </a:p>
          <a:p>
            <a:pPr algn="l">
              <a:lnSpc>
                <a:spcPts val="3450"/>
              </a:lnSpc>
            </a:pPr>
            <a:r>
              <a:rPr lang="en-US" sz="2464" b="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1    371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877974"/>
          <a:ext cx="16471800" cy="6276977"/>
        </p:xfrm>
        <a:graphic>
          <a:graphicData uri="http://schemas.openxmlformats.org/drawingml/2006/table">
            <a:tbl>
              <a:tblPr/>
              <a:tblGrid>
                <a:gridCol w="1221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6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90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947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279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70047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24096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Rank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24096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Model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24096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Accuracy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24096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Precision (Churn=1)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24096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Recall (Churn=1)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24096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F1-Score (Churn=1)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24096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Reason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73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🥇 1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Random Forest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0.785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0.59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0.63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0.61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High accuracy, balanced performance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73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🥈 2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XGBoost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0.778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0.57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0.63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0.60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Balanced, powerful, avoids overfitting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24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🥉 3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SVM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0.779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0.57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0.63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0.60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Stable, reliable, and consistent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673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4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Logistic Regression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0.774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0.56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0.66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0.61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High recall, linear model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673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5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Decision Tree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0.769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0.56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0.61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0.58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Overfitting, lower overall performance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673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6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KNN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0.752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0.53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0.50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0.52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Weak on class 1 (churners), poor generalization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301662" y="354295"/>
            <a:ext cx="9165780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5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Ranking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601585"/>
            <a:ext cx="16486830" cy="208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Conclusion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2499" b="1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10208" lvl="1" indent="-205104" algn="l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Random Forest is the top performer with the best balance of accuracy and evaluation metrics.</a:t>
            </a:r>
          </a:p>
          <a:p>
            <a:pPr marL="410208" lvl="1" indent="-205104" algn="l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XGBoost and SVM are strong alternatives, delivering consistent and reliable performance.</a:t>
            </a:r>
          </a:p>
          <a:p>
            <a:pPr marL="410208" lvl="1" indent="-205104" algn="l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Since our primary goal is to catch more churners, Logistic Regression is a strong contender due to its highest recall, even if it sacrifices some precision.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2145" y="198793"/>
            <a:ext cx="4323710" cy="82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733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3" name="Freeform 3"/>
          <p:cNvSpPr/>
          <p:nvPr/>
        </p:nvSpPr>
        <p:spPr>
          <a:xfrm>
            <a:off x="10552225" y="2867004"/>
            <a:ext cx="7419996" cy="7419996"/>
          </a:xfrm>
          <a:custGeom>
            <a:avLst/>
            <a:gdLst/>
            <a:ahLst/>
            <a:cxnLst/>
            <a:rect l="l" t="t" r="r" b="b"/>
            <a:pathLst>
              <a:path w="7419996" h="7419996">
                <a:moveTo>
                  <a:pt x="0" y="0"/>
                </a:moveTo>
                <a:lnTo>
                  <a:pt x="7419996" y="0"/>
                </a:lnTo>
                <a:lnTo>
                  <a:pt x="7419996" y="7419996"/>
                </a:lnTo>
                <a:lnTo>
                  <a:pt x="0" y="7419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59133" y="1235320"/>
            <a:ext cx="16230600" cy="531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11" lvl="1" indent="-323856" algn="just">
              <a:lnSpc>
                <a:spcPts val="4200"/>
              </a:lnSpc>
              <a:buAutoNum type="arabicPeriod"/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  <a:p>
            <a:pPr marL="647711" lvl="1" indent="-323856" algn="just">
              <a:lnSpc>
                <a:spcPts val="4200"/>
              </a:lnSpc>
              <a:buAutoNum type="arabicPeriod"/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Block Diagram</a:t>
            </a:r>
          </a:p>
          <a:p>
            <a:pPr marL="647711" lvl="1" indent="-323856" algn="just">
              <a:lnSpc>
                <a:spcPts val="4200"/>
              </a:lnSpc>
              <a:buAutoNum type="arabicPeriod"/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Flowchart</a:t>
            </a:r>
          </a:p>
          <a:p>
            <a:pPr marL="647711" lvl="1" indent="-323856" algn="just">
              <a:lnSpc>
                <a:spcPts val="4200"/>
              </a:lnSpc>
              <a:buAutoNum type="arabicPeriod"/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Dictionary</a:t>
            </a:r>
          </a:p>
          <a:p>
            <a:pPr marL="647711" lvl="1" indent="-323856" algn="just">
              <a:lnSpc>
                <a:spcPts val="4200"/>
              </a:lnSpc>
              <a:buAutoNum type="arabicPeriod"/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Preprocessing</a:t>
            </a:r>
          </a:p>
          <a:p>
            <a:pPr marL="647711" lvl="1" indent="-323856" algn="just">
              <a:lnSpc>
                <a:spcPts val="4200"/>
              </a:lnSpc>
              <a:buAutoNum type="arabicPeriod"/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Exploratory Data Analysis (EDA)</a:t>
            </a:r>
          </a:p>
          <a:p>
            <a:pPr marL="647711" lvl="1" indent="-323856" algn="just">
              <a:lnSpc>
                <a:spcPts val="4200"/>
              </a:lnSpc>
              <a:buAutoNum type="arabicPeriod"/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Building</a:t>
            </a:r>
          </a:p>
          <a:p>
            <a:pPr marL="647711" lvl="1" indent="-323856" algn="just">
              <a:lnSpc>
                <a:spcPts val="4200"/>
              </a:lnSpc>
              <a:buAutoNum type="arabicPeriod"/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Evaluation</a:t>
            </a:r>
          </a:p>
          <a:p>
            <a:pPr marL="647711" lvl="1" indent="-323856" algn="just">
              <a:lnSpc>
                <a:spcPts val="4200"/>
              </a:lnSpc>
              <a:buAutoNum type="arabicPeriod"/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Deployment</a:t>
            </a:r>
          </a:p>
          <a:p>
            <a:pPr marL="647711" lvl="1" indent="-323856" algn="just">
              <a:lnSpc>
                <a:spcPts val="4200"/>
              </a:lnSpc>
              <a:buAutoNum type="arabicPeriod"/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2924059" y="3067050"/>
          <a:ext cx="12439881" cy="4229101"/>
        </p:xfrm>
        <a:graphic>
          <a:graphicData uri="http://schemas.openxmlformats.org/drawingml/2006/table">
            <a:tbl>
              <a:tblPr/>
              <a:tblGrid>
                <a:gridCol w="4159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271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24096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24096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Reason for Inclusion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59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Highest accuracy and balanced performance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59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Strong with imbalance, captures complex patterns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659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SVM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Reliable, great for high-dimensional space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659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Logistic Regression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Highest recall for churners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297982"/>
            <a:ext cx="9165780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36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Ensemble Learning – Voting Classifier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90600"/>
            <a:ext cx="14124309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Use Ensemble?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Combines multiple models to improve robustness and generalization.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Handles class imbalance and captures diverse data patterns.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Boosts recall for churners (Class 1).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27731" y="7581900"/>
            <a:ext cx="4903708" cy="173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</a:t>
            </a:r>
          </a:p>
          <a:p>
            <a:pPr algn="l">
              <a:lnSpc>
                <a:spcPts val="3500"/>
              </a:lnSpc>
            </a:pPr>
            <a:endParaRPr lang="en-US" sz="2500" b="1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39756" lvl="1" indent="-269878" algn="l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Training Accuracy: 84.37%</a:t>
            </a:r>
          </a:p>
          <a:p>
            <a:pPr marL="539756" lvl="1" indent="-269878" algn="l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Testing Accuracy: 78.39%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58250" y="7591424"/>
            <a:ext cx="2913340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Confusion Matrix: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[ 868   163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140    231 ]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2595" y="859403"/>
            <a:ext cx="14482809" cy="9106066"/>
          </a:xfrm>
          <a:custGeom>
            <a:avLst/>
            <a:gdLst/>
            <a:ahLst/>
            <a:cxnLst/>
            <a:rect l="l" t="t" r="r" b="b"/>
            <a:pathLst>
              <a:path w="14482809" h="9106066">
                <a:moveTo>
                  <a:pt x="0" y="0"/>
                </a:moveTo>
                <a:lnTo>
                  <a:pt x="14482810" y="0"/>
                </a:lnTo>
                <a:lnTo>
                  <a:pt x="14482810" y="9106066"/>
                </a:lnTo>
                <a:lnTo>
                  <a:pt x="0" y="910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40293" y="141634"/>
            <a:ext cx="4869790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performance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3088" y="896815"/>
            <a:ext cx="14681825" cy="9139436"/>
          </a:xfrm>
          <a:custGeom>
            <a:avLst/>
            <a:gdLst/>
            <a:ahLst/>
            <a:cxnLst/>
            <a:rect l="l" t="t" r="r" b="b"/>
            <a:pathLst>
              <a:path w="14681825" h="9139436">
                <a:moveTo>
                  <a:pt x="0" y="0"/>
                </a:moveTo>
                <a:lnTo>
                  <a:pt x="14681824" y="0"/>
                </a:lnTo>
                <a:lnTo>
                  <a:pt x="14681824" y="9139436"/>
                </a:lnTo>
                <a:lnTo>
                  <a:pt x="0" y="9139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69802" y="116357"/>
            <a:ext cx="4623691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Importance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24149" y="198793"/>
            <a:ext cx="10239702" cy="82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733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Deployment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094119"/>
            <a:ext cx="16230600" cy="78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 make the churn prediction system accessible and usable, the final model was deployed using </a:t>
            </a:r>
            <a:r>
              <a:rPr lang="en-US" sz="2300" b="1">
                <a:solidFill>
                  <a:srgbClr val="A000A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Streamlit</a:t>
            </a:r>
            <a:r>
              <a:rPr lang="en-US" sz="23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, a powerful and lightweight Python web framework.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136350"/>
            <a:ext cx="13619202" cy="238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 Features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A000A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Churn Prediction:</a:t>
            </a:r>
            <a:r>
              <a:rPr lang="en-US" sz="23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Input customer details and get real-time churn prediction.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A000A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Prediction Logs:</a:t>
            </a:r>
            <a:r>
              <a:rPr lang="en-US" sz="23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View and track past predictions made through the app.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A000A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Batch Prediction:</a:t>
            </a:r>
            <a:r>
              <a:rPr lang="en-US" sz="23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Upload CSV files to predict churn for multiple customers at once.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A000A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Explanation:</a:t>
            </a:r>
            <a:r>
              <a:rPr lang="en-US" sz="23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Understand how the model makes predictions using key features.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A000A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 Page:</a:t>
            </a:r>
            <a:r>
              <a:rPr lang="en-US" sz="23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Project overview and developer information.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7993" y="5107675"/>
            <a:ext cx="15469430" cy="518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 Stack</a:t>
            </a:r>
          </a:p>
          <a:p>
            <a:pPr marL="496577" lvl="1" indent="-248289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Frontend: </a:t>
            </a:r>
            <a:r>
              <a:rPr lang="en-US" sz="2300" b="1" dirty="0" err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Streamlit</a:t>
            </a:r>
            <a:r>
              <a:rPr lang="en-US" sz="23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(Python)</a:t>
            </a:r>
          </a:p>
          <a:p>
            <a:pPr marL="496577" lvl="1" indent="-248289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Backend:</a:t>
            </a:r>
          </a:p>
          <a:p>
            <a:pPr marL="993154" lvl="2" indent="-331051" algn="l">
              <a:lnSpc>
                <a:spcPts val="3220"/>
              </a:lnSpc>
              <a:spcBef>
                <a:spcPct val="0"/>
              </a:spcBef>
              <a:buFont typeface="Arial"/>
              <a:buChar char="⚬"/>
            </a:pPr>
            <a:r>
              <a:rPr lang="en-US" sz="23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Voting Classifier (Ensemble of Random Forest, </a:t>
            </a:r>
            <a:r>
              <a:rPr lang="en-US" sz="2300" b="1" dirty="0" err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XGBoost</a:t>
            </a:r>
            <a:r>
              <a:rPr lang="en-US" sz="23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, SVM, Logistic Regression)</a:t>
            </a:r>
          </a:p>
          <a:p>
            <a:pPr marL="993154" lvl="2" indent="-331051" algn="l">
              <a:lnSpc>
                <a:spcPts val="3220"/>
              </a:lnSpc>
              <a:spcBef>
                <a:spcPct val="0"/>
              </a:spcBef>
              <a:buFont typeface="Arial"/>
              <a:buChar char="⚬"/>
            </a:pPr>
            <a:r>
              <a:rPr lang="en-US" sz="23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Serialization: </a:t>
            </a:r>
            <a:r>
              <a:rPr lang="en-US" sz="2300" b="1" dirty="0" err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joblib</a:t>
            </a:r>
            <a:r>
              <a:rPr lang="en-US" sz="23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used to save and load models</a:t>
            </a:r>
          </a:p>
          <a:p>
            <a:pPr marL="1489731" lvl="3" indent="-372433" algn="l">
              <a:lnSpc>
                <a:spcPts val="3220"/>
              </a:lnSpc>
              <a:spcBef>
                <a:spcPct val="0"/>
              </a:spcBef>
              <a:buFont typeface="Arial"/>
              <a:buChar char="￭"/>
            </a:pPr>
            <a:r>
              <a:rPr lang="en-US" sz="2300" b="1" dirty="0" err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voting_classifier_model.joblib</a:t>
            </a:r>
            <a:endParaRPr lang="en-US" sz="2300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489731" lvl="3" indent="-372433" algn="l">
              <a:lnSpc>
                <a:spcPts val="3220"/>
              </a:lnSpc>
              <a:spcBef>
                <a:spcPct val="0"/>
              </a:spcBef>
              <a:buFont typeface="Arial"/>
              <a:buChar char="￭"/>
            </a:pPr>
            <a:r>
              <a:rPr lang="en-US" sz="2300" b="1" dirty="0" err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random_forest_model.joblib</a:t>
            </a:r>
            <a:endParaRPr lang="en-US" sz="2300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489731" lvl="3" indent="-372433" algn="l">
              <a:lnSpc>
                <a:spcPts val="3220"/>
              </a:lnSpc>
              <a:spcBef>
                <a:spcPct val="0"/>
              </a:spcBef>
              <a:buFont typeface="Arial"/>
              <a:buChar char="￭"/>
            </a:pPr>
            <a:r>
              <a:rPr lang="en-US" sz="2300" b="1" dirty="0" err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label_encoders_dict.joblib</a:t>
            </a:r>
            <a:endParaRPr lang="en-US" sz="2300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489731" lvl="3" indent="-372433" algn="l">
              <a:lnSpc>
                <a:spcPts val="3220"/>
              </a:lnSpc>
              <a:spcBef>
                <a:spcPct val="0"/>
              </a:spcBef>
              <a:buFont typeface="Arial"/>
              <a:buChar char="￭"/>
            </a:pPr>
            <a:r>
              <a:rPr lang="en-US" sz="2300" b="1" dirty="0" err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standard_scaler.joblib</a:t>
            </a:r>
            <a:endParaRPr lang="en-US" sz="2300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489731" lvl="3" indent="-372433" algn="l">
              <a:lnSpc>
                <a:spcPts val="3220"/>
              </a:lnSpc>
              <a:spcBef>
                <a:spcPct val="0"/>
              </a:spcBef>
              <a:buFont typeface="Arial"/>
              <a:buChar char="￭"/>
            </a:pPr>
            <a:r>
              <a:rPr lang="en-US" sz="2300" b="1" dirty="0" err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feature_order.joblib</a:t>
            </a:r>
            <a:endParaRPr lang="en-US" sz="2300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993154" lvl="2" indent="-331051" algn="l">
              <a:lnSpc>
                <a:spcPts val="3220"/>
              </a:lnSpc>
              <a:spcBef>
                <a:spcPct val="0"/>
              </a:spcBef>
              <a:buFont typeface="Arial"/>
              <a:buChar char="⚬"/>
            </a:pPr>
            <a:r>
              <a:rPr lang="en-US" sz="23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Preprocessing: </a:t>
            </a:r>
            <a:r>
              <a:rPr lang="en-US" sz="2300" b="1" dirty="0" err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StandardScaler</a:t>
            </a:r>
            <a:r>
              <a:rPr lang="en-US" sz="23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, </a:t>
            </a:r>
            <a:r>
              <a:rPr lang="en-US" sz="2300" b="1" dirty="0" err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LabelEncoder</a:t>
            </a:r>
            <a:r>
              <a:rPr lang="en-US" sz="23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, Feature alignment</a:t>
            </a:r>
          </a:p>
          <a:p>
            <a:pPr marL="496577" lvl="1" indent="-248289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Core Libraries: Scikit-learn, </a:t>
            </a:r>
            <a:r>
              <a:rPr lang="en-US" sz="2300" b="1" dirty="0" err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XGBoost</a:t>
            </a:r>
            <a:r>
              <a:rPr lang="en-US" sz="23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, Pandas, NumPy, </a:t>
            </a:r>
            <a:r>
              <a:rPr lang="en-US" sz="2300" b="1" dirty="0" err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Joblib</a:t>
            </a:r>
            <a:endParaRPr lang="en-US" sz="2300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716" y="3094721"/>
            <a:ext cx="8841816" cy="4549735"/>
          </a:xfrm>
          <a:custGeom>
            <a:avLst/>
            <a:gdLst/>
            <a:ahLst/>
            <a:cxnLst/>
            <a:rect l="l" t="t" r="r" b="b"/>
            <a:pathLst>
              <a:path w="8841816" h="4549735">
                <a:moveTo>
                  <a:pt x="0" y="0"/>
                </a:moveTo>
                <a:lnTo>
                  <a:pt x="8841816" y="0"/>
                </a:lnTo>
                <a:lnTo>
                  <a:pt x="8841816" y="4549735"/>
                </a:lnTo>
                <a:lnTo>
                  <a:pt x="0" y="4549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71"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595363" y="249238"/>
            <a:ext cx="417758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Churn Prediction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80839" y="725488"/>
            <a:ext cx="7983571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Used for real-time single-customer churn prediction.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44000" y="1669787"/>
            <a:ext cx="8995840" cy="6947426"/>
            <a:chOff x="0" y="0"/>
            <a:chExt cx="11994453" cy="92632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994453" cy="6182043"/>
            </a:xfrm>
            <a:custGeom>
              <a:avLst/>
              <a:gdLst/>
              <a:ahLst/>
              <a:cxnLst/>
              <a:rect l="l" t="t" r="r" b="b"/>
              <a:pathLst>
                <a:path w="11994453" h="6182043">
                  <a:moveTo>
                    <a:pt x="0" y="0"/>
                  </a:moveTo>
                  <a:lnTo>
                    <a:pt x="11994453" y="0"/>
                  </a:lnTo>
                  <a:lnTo>
                    <a:pt x="11994453" y="6182043"/>
                  </a:lnTo>
                  <a:lnTo>
                    <a:pt x="0" y="6182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894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0" y="5852210"/>
              <a:ext cx="11994453" cy="3398082"/>
            </a:xfrm>
            <a:custGeom>
              <a:avLst/>
              <a:gdLst/>
              <a:ahLst/>
              <a:cxnLst/>
              <a:rect l="l" t="t" r="r" b="b"/>
              <a:pathLst>
                <a:path w="11994453" h="3398082">
                  <a:moveTo>
                    <a:pt x="0" y="0"/>
                  </a:moveTo>
                  <a:lnTo>
                    <a:pt x="11994453" y="0"/>
                  </a:lnTo>
                  <a:lnTo>
                    <a:pt x="11994453" y="3398082"/>
                  </a:lnTo>
                  <a:lnTo>
                    <a:pt x="0" y="3398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9435" b="-18673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8" name="Group 8"/>
            <p:cNvGrpSpPr/>
            <p:nvPr/>
          </p:nvGrpSpPr>
          <p:grpSpPr>
            <a:xfrm>
              <a:off x="142087" y="4860599"/>
              <a:ext cx="1747529" cy="3256962"/>
              <a:chOff x="0" y="0"/>
              <a:chExt cx="322393" cy="60086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22393" cy="600861"/>
              </a:xfrm>
              <a:custGeom>
                <a:avLst/>
                <a:gdLst/>
                <a:ahLst/>
                <a:cxnLst/>
                <a:rect l="l" t="t" r="r" b="b"/>
                <a:pathLst>
                  <a:path w="322393" h="600861">
                    <a:moveTo>
                      <a:pt x="0" y="0"/>
                    </a:moveTo>
                    <a:lnTo>
                      <a:pt x="322393" y="0"/>
                    </a:lnTo>
                    <a:lnTo>
                      <a:pt x="322393" y="600861"/>
                    </a:lnTo>
                    <a:lnTo>
                      <a:pt x="0" y="600861"/>
                    </a:lnTo>
                    <a:close/>
                  </a:path>
                </a:pathLst>
              </a:custGeom>
              <a:solidFill>
                <a:srgbClr val="F0F2F6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322393" cy="648486"/>
              </a:xfrm>
              <a:prstGeom prst="rect">
                <a:avLst/>
              </a:prstGeom>
            </p:spPr>
            <p:txBody>
              <a:bodyPr lIns="53374" tIns="53374" rIns="53374" bIns="53374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 flipV="1">
              <a:off x="0" y="9250292"/>
              <a:ext cx="11994453" cy="0"/>
            </a:xfrm>
            <a:prstGeom prst="line">
              <a:avLst/>
            </a:prstGeom>
            <a:ln w="2588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07048" y="1181100"/>
            <a:ext cx="11873904" cy="9039102"/>
            <a:chOff x="0" y="0"/>
            <a:chExt cx="15831872" cy="120521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831872" cy="5797553"/>
            </a:xfrm>
            <a:custGeom>
              <a:avLst/>
              <a:gdLst/>
              <a:ahLst/>
              <a:cxnLst/>
              <a:rect l="l" t="t" r="r" b="b"/>
              <a:pathLst>
                <a:path w="15831872" h="5797553">
                  <a:moveTo>
                    <a:pt x="0" y="0"/>
                  </a:moveTo>
                  <a:lnTo>
                    <a:pt x="15831872" y="0"/>
                  </a:lnTo>
                  <a:lnTo>
                    <a:pt x="15831872" y="5797553"/>
                  </a:lnTo>
                  <a:lnTo>
                    <a:pt x="0" y="5797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747" b="-40518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>
              <a:off x="0" y="5647480"/>
              <a:ext cx="15831872" cy="6391312"/>
            </a:xfrm>
            <a:custGeom>
              <a:avLst/>
              <a:gdLst/>
              <a:ahLst/>
              <a:cxnLst/>
              <a:rect l="l" t="t" r="r" b="b"/>
              <a:pathLst>
                <a:path w="15831872" h="6391312">
                  <a:moveTo>
                    <a:pt x="0" y="0"/>
                  </a:moveTo>
                  <a:lnTo>
                    <a:pt x="15831872" y="0"/>
                  </a:lnTo>
                  <a:lnTo>
                    <a:pt x="15831872" y="6391312"/>
                  </a:lnTo>
                  <a:lnTo>
                    <a:pt x="0" y="6391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9528" b="-9498"/>
              </a:stretch>
            </a:blipFill>
          </p:spPr>
        </p:sp>
        <p:grpSp>
          <p:nvGrpSpPr>
            <p:cNvPr id="5" name="Group 5"/>
            <p:cNvGrpSpPr/>
            <p:nvPr/>
          </p:nvGrpSpPr>
          <p:grpSpPr>
            <a:xfrm>
              <a:off x="127697" y="5550905"/>
              <a:ext cx="2383350" cy="4468467"/>
              <a:chOff x="0" y="0"/>
              <a:chExt cx="448080" cy="84009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48080" cy="840092"/>
              </a:xfrm>
              <a:custGeom>
                <a:avLst/>
                <a:gdLst/>
                <a:ahLst/>
                <a:cxnLst/>
                <a:rect l="l" t="t" r="r" b="b"/>
                <a:pathLst>
                  <a:path w="448080" h="840092">
                    <a:moveTo>
                      <a:pt x="0" y="0"/>
                    </a:moveTo>
                    <a:lnTo>
                      <a:pt x="448080" y="0"/>
                    </a:lnTo>
                    <a:lnTo>
                      <a:pt x="448080" y="840092"/>
                    </a:lnTo>
                    <a:lnTo>
                      <a:pt x="0" y="840092"/>
                    </a:lnTo>
                    <a:close/>
                  </a:path>
                </a:pathLst>
              </a:custGeom>
              <a:solidFill>
                <a:srgbClr val="F0F2F6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448080" cy="8877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8" name="AutoShape 8"/>
            <p:cNvSpPr/>
            <p:nvPr/>
          </p:nvSpPr>
          <p:spPr>
            <a:xfrm>
              <a:off x="0" y="12038792"/>
              <a:ext cx="15831872" cy="0"/>
            </a:xfrm>
            <a:prstGeom prst="line">
              <a:avLst/>
            </a:prstGeom>
            <a:ln w="2668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767596" y="207681"/>
            <a:ext cx="328183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Prediction Logs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07313" y="703581"/>
            <a:ext cx="7379656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Tracks and displays historical churn predictions.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5531" y="1305310"/>
            <a:ext cx="9624534" cy="7962515"/>
            <a:chOff x="0" y="0"/>
            <a:chExt cx="12832712" cy="106166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32712" cy="6604674"/>
            </a:xfrm>
            <a:custGeom>
              <a:avLst/>
              <a:gdLst/>
              <a:ahLst/>
              <a:cxnLst/>
              <a:rect l="l" t="t" r="r" b="b"/>
              <a:pathLst>
                <a:path w="12832712" h="6604674">
                  <a:moveTo>
                    <a:pt x="0" y="0"/>
                  </a:moveTo>
                  <a:lnTo>
                    <a:pt x="12832712" y="0"/>
                  </a:lnTo>
                  <a:lnTo>
                    <a:pt x="12832712" y="6604674"/>
                  </a:lnTo>
                  <a:lnTo>
                    <a:pt x="0" y="6604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04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5298122"/>
              <a:ext cx="12832712" cy="5305864"/>
            </a:xfrm>
            <a:custGeom>
              <a:avLst/>
              <a:gdLst/>
              <a:ahLst/>
              <a:cxnLst/>
              <a:rect l="l" t="t" r="r" b="b"/>
              <a:pathLst>
                <a:path w="12832712" h="5305864">
                  <a:moveTo>
                    <a:pt x="0" y="0"/>
                  </a:moveTo>
                  <a:lnTo>
                    <a:pt x="12832712" y="0"/>
                  </a:lnTo>
                  <a:lnTo>
                    <a:pt x="12832712" y="5305865"/>
                  </a:lnTo>
                  <a:lnTo>
                    <a:pt x="0" y="5305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8846" b="-16896"/>
              </a:stretch>
            </a:blipFill>
          </p:spPr>
        </p:sp>
        <p:grpSp>
          <p:nvGrpSpPr>
            <p:cNvPr id="5" name="Group 5"/>
            <p:cNvGrpSpPr/>
            <p:nvPr/>
          </p:nvGrpSpPr>
          <p:grpSpPr>
            <a:xfrm>
              <a:off x="155977" y="5209222"/>
              <a:ext cx="1868217" cy="4521757"/>
              <a:chOff x="0" y="0"/>
              <a:chExt cx="351233" cy="85011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51233" cy="850111"/>
              </a:xfrm>
              <a:custGeom>
                <a:avLst/>
                <a:gdLst/>
                <a:ahLst/>
                <a:cxnLst/>
                <a:rect l="l" t="t" r="r" b="b"/>
                <a:pathLst>
                  <a:path w="351233" h="850111">
                    <a:moveTo>
                      <a:pt x="0" y="0"/>
                    </a:moveTo>
                    <a:lnTo>
                      <a:pt x="351233" y="0"/>
                    </a:lnTo>
                    <a:lnTo>
                      <a:pt x="351233" y="850111"/>
                    </a:lnTo>
                    <a:lnTo>
                      <a:pt x="0" y="850111"/>
                    </a:lnTo>
                    <a:close/>
                  </a:path>
                </a:pathLst>
              </a:custGeom>
              <a:solidFill>
                <a:srgbClr val="F0F2F6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351233" cy="897736"/>
              </a:xfrm>
              <a:prstGeom prst="rect">
                <a:avLst/>
              </a:prstGeom>
            </p:spPr>
            <p:txBody>
              <a:bodyPr lIns="53374" tIns="53374" rIns="53374" bIns="53374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8" name="AutoShape 8"/>
            <p:cNvSpPr/>
            <p:nvPr/>
          </p:nvSpPr>
          <p:spPr>
            <a:xfrm>
              <a:off x="0" y="10603987"/>
              <a:ext cx="12832712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Freeform 9"/>
          <p:cNvSpPr/>
          <p:nvPr/>
        </p:nvSpPr>
        <p:spPr>
          <a:xfrm>
            <a:off x="10082984" y="2661843"/>
            <a:ext cx="8024149" cy="4120804"/>
          </a:xfrm>
          <a:custGeom>
            <a:avLst/>
            <a:gdLst/>
            <a:ahLst/>
            <a:cxnLst/>
            <a:rect l="l" t="t" r="r" b="b"/>
            <a:pathLst>
              <a:path w="8024149" h="4120804">
                <a:moveTo>
                  <a:pt x="0" y="0"/>
                </a:moveTo>
                <a:lnTo>
                  <a:pt x="8024149" y="0"/>
                </a:lnTo>
                <a:lnTo>
                  <a:pt x="8024149" y="4120805"/>
                </a:lnTo>
                <a:lnTo>
                  <a:pt x="0" y="4120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8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48784" y="188840"/>
            <a:ext cx="345081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Batch Prediction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2950" y="665090"/>
            <a:ext cx="8677409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Upload customer data in bulk for batch churn prediction.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188" y="1234122"/>
            <a:ext cx="9077587" cy="8984921"/>
            <a:chOff x="0" y="0"/>
            <a:chExt cx="12103450" cy="119798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03450" cy="6235387"/>
            </a:xfrm>
            <a:custGeom>
              <a:avLst/>
              <a:gdLst/>
              <a:ahLst/>
              <a:cxnLst/>
              <a:rect l="l" t="t" r="r" b="b"/>
              <a:pathLst>
                <a:path w="12103450" h="6235387">
                  <a:moveTo>
                    <a:pt x="0" y="0"/>
                  </a:moveTo>
                  <a:lnTo>
                    <a:pt x="12103450" y="0"/>
                  </a:lnTo>
                  <a:lnTo>
                    <a:pt x="12103450" y="6235387"/>
                  </a:lnTo>
                  <a:lnTo>
                    <a:pt x="0" y="6235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94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122041"/>
              <a:ext cx="12103450" cy="5857853"/>
            </a:xfrm>
            <a:custGeom>
              <a:avLst/>
              <a:gdLst/>
              <a:ahLst/>
              <a:cxnLst/>
              <a:rect l="l" t="t" r="r" b="b"/>
              <a:pathLst>
                <a:path w="12103450" h="5857853">
                  <a:moveTo>
                    <a:pt x="0" y="0"/>
                  </a:moveTo>
                  <a:lnTo>
                    <a:pt x="12103450" y="0"/>
                  </a:lnTo>
                  <a:lnTo>
                    <a:pt x="12103450" y="5857853"/>
                  </a:lnTo>
                  <a:lnTo>
                    <a:pt x="0" y="5857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5965"/>
              </a:stretch>
            </a:blipFill>
          </p:spPr>
        </p:sp>
        <p:grpSp>
          <p:nvGrpSpPr>
            <p:cNvPr id="5" name="Group 5"/>
            <p:cNvGrpSpPr/>
            <p:nvPr/>
          </p:nvGrpSpPr>
          <p:grpSpPr>
            <a:xfrm>
              <a:off x="203130" y="5549913"/>
              <a:ext cx="1673845" cy="4073428"/>
              <a:chOff x="0" y="0"/>
              <a:chExt cx="306395" cy="74563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06395" cy="745635"/>
              </a:xfrm>
              <a:custGeom>
                <a:avLst/>
                <a:gdLst/>
                <a:ahLst/>
                <a:cxnLst/>
                <a:rect l="l" t="t" r="r" b="b"/>
                <a:pathLst>
                  <a:path w="306395" h="745635">
                    <a:moveTo>
                      <a:pt x="0" y="0"/>
                    </a:moveTo>
                    <a:lnTo>
                      <a:pt x="306395" y="0"/>
                    </a:lnTo>
                    <a:lnTo>
                      <a:pt x="306395" y="745635"/>
                    </a:lnTo>
                    <a:lnTo>
                      <a:pt x="0" y="745635"/>
                    </a:lnTo>
                    <a:close/>
                  </a:path>
                </a:pathLst>
              </a:custGeom>
              <a:solidFill>
                <a:srgbClr val="F0F2F6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306395" cy="793260"/>
              </a:xfrm>
              <a:prstGeom prst="rect">
                <a:avLst/>
              </a:prstGeom>
            </p:spPr>
            <p:txBody>
              <a:bodyPr lIns="54819" tIns="54819" rIns="54819" bIns="54819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</p:grpSp>
      <p:sp>
        <p:nvSpPr>
          <p:cNvPr id="8" name="Freeform 8"/>
          <p:cNvSpPr/>
          <p:nvPr/>
        </p:nvSpPr>
        <p:spPr>
          <a:xfrm>
            <a:off x="9450321" y="3491584"/>
            <a:ext cx="8680203" cy="4469996"/>
          </a:xfrm>
          <a:custGeom>
            <a:avLst/>
            <a:gdLst/>
            <a:ahLst/>
            <a:cxnLst/>
            <a:rect l="l" t="t" r="r" b="b"/>
            <a:pathLst>
              <a:path w="8680203" h="4469996">
                <a:moveTo>
                  <a:pt x="0" y="0"/>
                </a:moveTo>
                <a:lnTo>
                  <a:pt x="8680202" y="0"/>
                </a:lnTo>
                <a:lnTo>
                  <a:pt x="8680202" y="4469996"/>
                </a:lnTo>
                <a:lnTo>
                  <a:pt x="0" y="4469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98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18125" y="320726"/>
            <a:ext cx="399185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Explanation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614" y="823278"/>
            <a:ext cx="7130909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Explains the ML model and important features.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92105" y="5491105"/>
            <a:ext cx="4795895" cy="4795895"/>
          </a:xfrm>
          <a:custGeom>
            <a:avLst/>
            <a:gdLst/>
            <a:ahLst/>
            <a:cxnLst/>
            <a:rect l="l" t="t" r="r" b="b"/>
            <a:pathLst>
              <a:path w="4795895" h="4795895">
                <a:moveTo>
                  <a:pt x="0" y="0"/>
                </a:moveTo>
                <a:lnTo>
                  <a:pt x="4795895" y="0"/>
                </a:lnTo>
                <a:lnTo>
                  <a:pt x="4795895" y="4795895"/>
                </a:lnTo>
                <a:lnTo>
                  <a:pt x="0" y="4795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62573" y="198793"/>
            <a:ext cx="5962854" cy="82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733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81075"/>
            <a:ext cx="16004511" cy="679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Findings: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Customers with shorter tenure, higher monthly charges, and no tech support, Online Security, Device Protection are more likely to leave.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Customers with long-term contracts and lower monthly charges are less likely to leave.</a:t>
            </a:r>
          </a:p>
          <a:p>
            <a:pPr algn="just">
              <a:lnSpc>
                <a:spcPts val="3219"/>
              </a:lnSpc>
            </a:pPr>
            <a:endParaRPr lang="en-US" sz="2299" b="1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3219"/>
              </a:lnSpc>
            </a:pPr>
            <a:r>
              <a:rPr lang="en-US" sz="22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 Outcome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Multiple machine learning models were evaluated.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 delivered the best overall performance, while Logistic Regression showed the highest recall, useful for detecting churners.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 Ensemble Voting Classifier combining top models improved robustness and generalization.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full-featured Streamlit app was deployed to enable real-time churn prediction and business usability.</a:t>
            </a:r>
          </a:p>
          <a:p>
            <a:pPr algn="just">
              <a:lnSpc>
                <a:spcPts val="3219"/>
              </a:lnSpc>
            </a:pPr>
            <a:endParaRPr lang="en-US" sz="2299" b="1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3219"/>
              </a:lnSpc>
            </a:pPr>
            <a:r>
              <a:rPr lang="en-US" sz="22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Recommendations for Telecom Companies: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Offer discounts on monthly charges and long-term contracts to reduce churn.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 customer support and engagement to keep customers happy.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Introduce or improve value-added services (e.g., Tech support, device protection).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6191" y="3391582"/>
            <a:ext cx="7055617" cy="3503836"/>
            <a:chOff x="0" y="0"/>
            <a:chExt cx="9407490" cy="4671782"/>
          </a:xfrm>
        </p:grpSpPr>
        <p:sp>
          <p:nvSpPr>
            <p:cNvPr id="3" name="TextBox 3"/>
            <p:cNvSpPr txBox="1"/>
            <p:nvPr/>
          </p:nvSpPr>
          <p:spPr>
            <a:xfrm>
              <a:off x="0" y="514350"/>
              <a:ext cx="9407490" cy="2229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28"/>
                </a:lnSpc>
              </a:pPr>
              <a:r>
                <a:rPr lang="en-US" sz="13535" b="1">
                  <a:solidFill>
                    <a:srgbClr val="24096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Thank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541751" y="2440544"/>
              <a:ext cx="6654102" cy="2231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28"/>
                </a:lnSpc>
              </a:pPr>
              <a:r>
                <a:rPr lang="en-US" sz="13535" b="1">
                  <a:solidFill>
                    <a:srgbClr val="24096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You.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50969" y="198793"/>
            <a:ext cx="8186062" cy="82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733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3410100" y="5409100"/>
            <a:ext cx="4877900" cy="4877900"/>
          </a:xfrm>
          <a:custGeom>
            <a:avLst/>
            <a:gdLst/>
            <a:ahLst/>
            <a:cxnLst/>
            <a:rect l="l" t="t" r="r" b="b"/>
            <a:pathLst>
              <a:path w="4877900" h="4877900">
                <a:moveTo>
                  <a:pt x="0" y="0"/>
                </a:moveTo>
                <a:lnTo>
                  <a:pt x="4877900" y="0"/>
                </a:lnTo>
                <a:lnTo>
                  <a:pt x="4877900" y="4877900"/>
                </a:lnTo>
                <a:lnTo>
                  <a:pt x="0" y="4877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851398"/>
            <a:ext cx="16230600" cy="139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Statement:</a:t>
            </a:r>
          </a:p>
          <a:p>
            <a:pPr marL="539764" lvl="1" indent="-269882" algn="just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aim of the project is to analyze customer demographics, services, tenure, and other variables to predict whether a particular customer will churn or not.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768508"/>
            <a:ext cx="16230600" cy="192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Objective:</a:t>
            </a:r>
          </a:p>
          <a:p>
            <a:pPr marL="539764" lvl="1" indent="-269882" algn="just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Develop a predictive model to identify customers at risk of churning.</a:t>
            </a:r>
          </a:p>
          <a:p>
            <a:pPr marL="539764" lvl="1" indent="-269882" algn="just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Enable telecom companies to take proactive retention measures.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2500" b="1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08777" y="981075"/>
            <a:ext cx="16550523" cy="340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88" lvl="1" indent="-264194" algn="just">
              <a:lnSpc>
                <a:spcPts val="3426"/>
              </a:lnSpc>
              <a:buFont typeface="Arial"/>
              <a:buChar char="•"/>
            </a:pPr>
            <a:r>
              <a:rPr lang="en-US" sz="2447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 churn means when people stop using a telecom company’s services. This causes the company to lose money and work harder to find new customers.</a:t>
            </a:r>
          </a:p>
          <a:p>
            <a:pPr marL="528388" lvl="1" indent="-264194" algn="just">
              <a:lnSpc>
                <a:spcPts val="3426"/>
              </a:lnSpc>
              <a:buFont typeface="Arial"/>
              <a:buChar char="•"/>
            </a:pPr>
            <a:r>
              <a:rPr lang="en-US" sz="2447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 this project, we use machine learning to look at past customer data and find patterns to predict who might leave.</a:t>
            </a:r>
          </a:p>
          <a:p>
            <a:pPr marL="528388" lvl="1" indent="-264194" algn="just">
              <a:lnSpc>
                <a:spcPts val="3426"/>
              </a:lnSpc>
              <a:buFont typeface="Arial"/>
              <a:buChar char="•"/>
            </a:pPr>
            <a:r>
              <a:rPr lang="en-US" sz="2447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If the company knows this in advance, it can give better offers or support to keep customers happy and reduce churn.</a:t>
            </a:r>
          </a:p>
          <a:p>
            <a:pPr marL="528388" lvl="1" indent="-264194" algn="just">
              <a:lnSpc>
                <a:spcPts val="3426"/>
              </a:lnSpc>
              <a:buFont typeface="Arial"/>
              <a:buChar char="•"/>
            </a:pPr>
            <a:r>
              <a:rPr lang="en-US" sz="2447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main goal is to build a model that is both easy to use and accurate, so telecom companies can keep more customers and improve their service.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08670" y="1337665"/>
            <a:ext cx="3744891" cy="8321979"/>
          </a:xfrm>
          <a:custGeom>
            <a:avLst/>
            <a:gdLst/>
            <a:ahLst/>
            <a:cxnLst/>
            <a:rect l="l" t="t" r="r" b="b"/>
            <a:pathLst>
              <a:path w="3744891" h="8321979">
                <a:moveTo>
                  <a:pt x="0" y="0"/>
                </a:moveTo>
                <a:lnTo>
                  <a:pt x="3744890" y="0"/>
                </a:lnTo>
                <a:lnTo>
                  <a:pt x="3744890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50969" y="198793"/>
            <a:ext cx="8186062" cy="82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733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Block Diagram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77069" y="198793"/>
            <a:ext cx="5133862" cy="82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733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Flowchart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471560" y="2302240"/>
            <a:ext cx="5144899" cy="6161921"/>
            <a:chOff x="0" y="0"/>
            <a:chExt cx="6859866" cy="8215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59866" cy="7461101"/>
            </a:xfrm>
            <a:custGeom>
              <a:avLst/>
              <a:gdLst/>
              <a:ahLst/>
              <a:cxnLst/>
              <a:rect l="l" t="t" r="r" b="b"/>
              <a:pathLst>
                <a:path w="6859866" h="7461101">
                  <a:moveTo>
                    <a:pt x="0" y="0"/>
                  </a:moveTo>
                  <a:lnTo>
                    <a:pt x="6859866" y="0"/>
                  </a:lnTo>
                  <a:lnTo>
                    <a:pt x="6859866" y="7461101"/>
                  </a:lnTo>
                  <a:lnTo>
                    <a:pt x="0" y="7461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8563" b="-18655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134579" y="7461101"/>
              <a:ext cx="754794" cy="754794"/>
            </a:xfrm>
            <a:custGeom>
              <a:avLst/>
              <a:gdLst/>
              <a:ahLst/>
              <a:cxnLst/>
              <a:rect l="l" t="t" r="r" b="b"/>
              <a:pathLst>
                <a:path w="754794" h="754794">
                  <a:moveTo>
                    <a:pt x="0" y="0"/>
                  </a:moveTo>
                  <a:lnTo>
                    <a:pt x="754795" y="0"/>
                  </a:lnTo>
                  <a:lnTo>
                    <a:pt x="754795" y="754794"/>
                  </a:lnTo>
                  <a:lnTo>
                    <a:pt x="0" y="754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3353152" y="7507698"/>
              <a:ext cx="317649" cy="604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3"/>
                </a:lnSpc>
              </a:pPr>
              <a:r>
                <a:rPr lang="en-US" sz="2695" b="1">
                  <a:solidFill>
                    <a:srgbClr val="2409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0" y="1028700"/>
            <a:ext cx="5178038" cy="8709001"/>
            <a:chOff x="0" y="0"/>
            <a:chExt cx="6904050" cy="11612002"/>
          </a:xfrm>
        </p:grpSpPr>
        <p:sp>
          <p:nvSpPr>
            <p:cNvPr id="8" name="Freeform 8"/>
            <p:cNvSpPr/>
            <p:nvPr/>
          </p:nvSpPr>
          <p:spPr>
            <a:xfrm>
              <a:off x="0" y="754794"/>
              <a:ext cx="6904050" cy="10857208"/>
            </a:xfrm>
            <a:custGeom>
              <a:avLst/>
              <a:gdLst/>
              <a:ahLst/>
              <a:cxnLst/>
              <a:rect l="l" t="t" r="r" b="b"/>
              <a:pathLst>
                <a:path w="6904050" h="10857208">
                  <a:moveTo>
                    <a:pt x="0" y="0"/>
                  </a:moveTo>
                  <a:lnTo>
                    <a:pt x="6904050" y="0"/>
                  </a:lnTo>
                  <a:lnTo>
                    <a:pt x="6904050" y="10857208"/>
                  </a:lnTo>
                  <a:lnTo>
                    <a:pt x="0" y="10857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4156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379424" y="0"/>
              <a:ext cx="754794" cy="754794"/>
            </a:xfrm>
            <a:custGeom>
              <a:avLst/>
              <a:gdLst/>
              <a:ahLst/>
              <a:cxnLst/>
              <a:rect l="l" t="t" r="r" b="b"/>
              <a:pathLst>
                <a:path w="754794" h="754794">
                  <a:moveTo>
                    <a:pt x="0" y="0"/>
                  </a:moveTo>
                  <a:lnTo>
                    <a:pt x="754794" y="0"/>
                  </a:lnTo>
                  <a:lnTo>
                    <a:pt x="754794" y="754794"/>
                  </a:lnTo>
                  <a:lnTo>
                    <a:pt x="0" y="754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597996" y="46597"/>
              <a:ext cx="317649" cy="604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3"/>
                </a:lnSpc>
              </a:pPr>
              <a:r>
                <a:rPr lang="en-US" sz="2695" b="1">
                  <a:solidFill>
                    <a:srgbClr val="2409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74260" y="964748"/>
            <a:ext cx="10939480" cy="9298558"/>
          </a:xfrm>
          <a:custGeom>
            <a:avLst/>
            <a:gdLst/>
            <a:ahLst/>
            <a:cxnLst/>
            <a:rect l="l" t="t" r="r" b="b"/>
            <a:pathLst>
              <a:path w="10939480" h="9298558">
                <a:moveTo>
                  <a:pt x="0" y="0"/>
                </a:moveTo>
                <a:lnTo>
                  <a:pt x="10939480" y="0"/>
                </a:lnTo>
                <a:lnTo>
                  <a:pt x="10939480" y="9298559"/>
                </a:lnTo>
                <a:lnTo>
                  <a:pt x="0" y="929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50969" y="198793"/>
            <a:ext cx="8186062" cy="82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733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Dictionary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82843" y="198793"/>
            <a:ext cx="10522313" cy="82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733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Preprocessing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699" y="1673225"/>
            <a:ext cx="16230600" cy="6940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Cleaning:</a:t>
            </a:r>
          </a:p>
          <a:p>
            <a:pPr marL="539764" lvl="1" indent="-269882" algn="just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Handled missing values.</a:t>
            </a:r>
          </a:p>
          <a:p>
            <a:pPr marL="539764" lvl="1" indent="-269882" algn="just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Removed duplicate entries.</a:t>
            </a:r>
          </a:p>
          <a:p>
            <a:pPr marL="539764" lvl="1" indent="-269882" algn="just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Converted data types where necessary.</a:t>
            </a:r>
          </a:p>
          <a:p>
            <a:pPr algn="just">
              <a:lnSpc>
                <a:spcPts val="3500"/>
              </a:lnSpc>
            </a:pPr>
            <a:endParaRPr lang="en-US" sz="2500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4200"/>
              </a:lnSpc>
            </a:pPr>
            <a:r>
              <a:rPr lang="en-US" sz="30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Engineering:</a:t>
            </a:r>
          </a:p>
          <a:p>
            <a:pPr marL="539764" lvl="1" indent="-269882" algn="just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Encoded categorical variables using Label Encoding.</a:t>
            </a:r>
          </a:p>
          <a:p>
            <a:pPr algn="just">
              <a:lnSpc>
                <a:spcPts val="3500"/>
              </a:lnSpc>
            </a:pPr>
            <a:endParaRPr lang="en-US" sz="2500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4200"/>
              </a:lnSpc>
            </a:pPr>
            <a:r>
              <a:rPr lang="en-US" sz="30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Scaling:</a:t>
            </a:r>
          </a:p>
          <a:p>
            <a:pPr marL="539764" lvl="1" indent="-269882" algn="just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Standardized numerical features (e.g., Tenure, </a:t>
            </a:r>
            <a:r>
              <a:rPr lang="en-US" sz="2500" b="1" dirty="0" err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MonthlyCharges</a:t>
            </a:r>
            <a:r>
              <a:rPr lang="en-US" sz="25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, </a:t>
            </a:r>
            <a:r>
              <a:rPr lang="en-US" sz="2500" b="1" dirty="0" err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TotalCharges</a:t>
            </a:r>
            <a:r>
              <a:rPr lang="en-US" sz="25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) for better model performance.</a:t>
            </a:r>
          </a:p>
          <a:p>
            <a:pPr algn="just">
              <a:lnSpc>
                <a:spcPts val="3500"/>
              </a:lnSpc>
            </a:pPr>
            <a:endParaRPr lang="en-US" sz="2500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4200"/>
              </a:lnSpc>
            </a:pPr>
            <a:r>
              <a:rPr lang="en-US" sz="30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Outlier Detection:</a:t>
            </a:r>
          </a:p>
          <a:p>
            <a:pPr marL="539764" lvl="1" indent="-269882" algn="just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 significant outliers were found in the dataset.</a:t>
            </a:r>
          </a:p>
          <a:p>
            <a:pPr algn="just">
              <a:lnSpc>
                <a:spcPts val="3500"/>
              </a:lnSpc>
            </a:pPr>
            <a:endParaRPr lang="en-US" sz="2500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78862" y="2670000"/>
            <a:ext cx="14330277" cy="4675253"/>
          </a:xfrm>
          <a:custGeom>
            <a:avLst/>
            <a:gdLst/>
            <a:ahLst/>
            <a:cxnLst/>
            <a:rect l="l" t="t" r="r" b="b"/>
            <a:pathLst>
              <a:path w="14330277" h="4675253">
                <a:moveTo>
                  <a:pt x="0" y="0"/>
                </a:moveTo>
                <a:lnTo>
                  <a:pt x="14330276" y="0"/>
                </a:lnTo>
                <a:lnTo>
                  <a:pt x="14330276" y="4675253"/>
                </a:lnTo>
                <a:lnTo>
                  <a:pt x="0" y="4675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73401" y="198793"/>
            <a:ext cx="15741198" cy="82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733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Exploratory Data Analysis (EDA)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273002"/>
            <a:ext cx="16230600" cy="139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 Statistics:</a:t>
            </a:r>
          </a:p>
          <a:p>
            <a:pPr marL="539764" lvl="1" indent="-269882" algn="just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quick look at the numerical features provides insights into the dataset’s structure and spread.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423151"/>
            <a:ext cx="16230600" cy="1835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Observations:</a:t>
            </a:r>
          </a:p>
          <a:p>
            <a:pPr marL="539764" lvl="1" indent="-269882" algn="just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tenure ranges from 1 to 72 months, indicating both new and long-term customers. </a:t>
            </a:r>
          </a:p>
          <a:p>
            <a:pPr marL="539764" lvl="1" indent="-269882" algn="just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MonthlyCharges vary between $18.25 and $118.75, showing different subscription levels. </a:t>
            </a:r>
          </a:p>
          <a:p>
            <a:pPr marL="539764" lvl="1" indent="-269882" algn="just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TotalCharges column initially had missing values, which were handled earlier.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812086"/>
            <a:ext cx="7476861" cy="7861275"/>
          </a:xfrm>
          <a:custGeom>
            <a:avLst/>
            <a:gdLst/>
            <a:ahLst/>
            <a:cxnLst/>
            <a:rect l="l" t="t" r="r" b="b"/>
            <a:pathLst>
              <a:path w="7476861" h="7861275">
                <a:moveTo>
                  <a:pt x="0" y="0"/>
                </a:moveTo>
                <a:lnTo>
                  <a:pt x="7476861" y="0"/>
                </a:lnTo>
                <a:lnTo>
                  <a:pt x="7476861" y="7861276"/>
                </a:lnTo>
                <a:lnTo>
                  <a:pt x="0" y="7861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22276"/>
            <a:ext cx="16230600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Churn Count: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525000" y="2311538"/>
            <a:ext cx="6791433" cy="5663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103" lvl="1" indent="-291552" algn="l">
              <a:lnSpc>
                <a:spcPts val="3781"/>
              </a:lnSpc>
              <a:buFont typeface="Arial"/>
              <a:buChar char="•"/>
            </a:pPr>
            <a:r>
              <a:rPr lang="en-US" sz="27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number of churning customers is significantly lower compared to non-churning customers.</a:t>
            </a:r>
          </a:p>
          <a:p>
            <a:pPr algn="l">
              <a:lnSpc>
                <a:spcPts val="3781"/>
              </a:lnSpc>
            </a:pPr>
            <a:endParaRPr lang="en-US" sz="2700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83103" lvl="1" indent="-291552" algn="l">
              <a:lnSpc>
                <a:spcPts val="3781"/>
              </a:lnSpc>
              <a:buFont typeface="Arial"/>
              <a:buChar char="•"/>
            </a:pPr>
            <a:r>
              <a:rPr lang="en-US" sz="27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Only 26.49% of customers have churned from the telecom company.</a:t>
            </a:r>
          </a:p>
          <a:p>
            <a:pPr algn="l">
              <a:lnSpc>
                <a:spcPts val="3781"/>
              </a:lnSpc>
            </a:pPr>
            <a:endParaRPr lang="en-US" sz="2700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83103" lvl="1" indent="-291552" algn="l">
              <a:lnSpc>
                <a:spcPts val="3781"/>
              </a:lnSpc>
              <a:buFont typeface="Arial"/>
              <a:buChar char="•"/>
            </a:pPr>
            <a:r>
              <a:rPr lang="en-US" sz="2700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This indicates the company is effective at retaining its customers.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1661</Words>
  <Application>Microsoft Office PowerPoint</Application>
  <PresentationFormat>Custom</PresentationFormat>
  <Paragraphs>296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Montserrat Bold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Project-I: Stage-2 Presentation</dc:title>
  <cp:lastModifiedBy>Sandip Verma</cp:lastModifiedBy>
  <cp:revision>3</cp:revision>
  <dcterms:created xsi:type="dcterms:W3CDTF">2006-08-16T00:00:00Z</dcterms:created>
  <dcterms:modified xsi:type="dcterms:W3CDTF">2025-04-22T17:40:04Z</dcterms:modified>
  <dc:identifier>DAGlEbjH7P8</dc:identifier>
</cp:coreProperties>
</file>